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0DDA-105D-415F-8B62-ECC46B8D8555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C89F-1E13-46C0-8AC1-2F6BD7295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0DDA-105D-415F-8B62-ECC46B8D8555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C89F-1E13-46C0-8AC1-2F6BD7295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0DDA-105D-415F-8B62-ECC46B8D8555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C89F-1E13-46C0-8AC1-2F6BD7295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0DDA-105D-415F-8B62-ECC46B8D8555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C89F-1E13-46C0-8AC1-2F6BD7295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0DDA-105D-415F-8B62-ECC46B8D8555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C89F-1E13-46C0-8AC1-2F6BD7295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0DDA-105D-415F-8B62-ECC46B8D8555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C89F-1E13-46C0-8AC1-2F6BD7295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0DDA-105D-415F-8B62-ECC46B8D8555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C89F-1E13-46C0-8AC1-2F6BD7295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0DDA-105D-415F-8B62-ECC46B8D8555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C89F-1E13-46C0-8AC1-2F6BD7295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0DDA-105D-415F-8B62-ECC46B8D8555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C89F-1E13-46C0-8AC1-2F6BD7295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0DDA-105D-415F-8B62-ECC46B8D8555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C89F-1E13-46C0-8AC1-2F6BD7295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0DDA-105D-415F-8B62-ECC46B8D8555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CC89F-1E13-46C0-8AC1-2F6BD7295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A0DDA-105D-415F-8B62-ECC46B8D8555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CC89F-1E13-46C0-8AC1-2F6BD72958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12776"/>
            <a:ext cx="8712968" cy="1470025"/>
          </a:xfrm>
        </p:spPr>
        <p:txBody>
          <a:bodyPr/>
          <a:lstStyle/>
          <a:p>
            <a:r>
              <a:rPr lang="ru-RU" b="1" dirty="0"/>
              <a:t>ЛЕКЦИЯ 2 ИСТОРИЯ ЭНТОМОЛОГИИ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886200"/>
            <a:ext cx="8352928" cy="910952"/>
          </a:xfrm>
        </p:spPr>
        <p:txBody>
          <a:bodyPr>
            <a:normAutofit/>
          </a:bodyPr>
          <a:lstStyle/>
          <a:p>
            <a:pPr algn="l"/>
            <a:r>
              <a:rPr lang="ru-RU" sz="2400" i="1" dirty="0">
                <a:solidFill>
                  <a:schemeClr val="tx1"/>
                </a:solidFill>
              </a:rPr>
              <a:t>1 Развитие энтомологии в древности и средних веках</a:t>
            </a:r>
          </a:p>
          <a:p>
            <a:pPr algn="l"/>
            <a:r>
              <a:rPr lang="ru-RU" sz="2400" i="1" dirty="0">
                <a:solidFill>
                  <a:schemeClr val="tx1"/>
                </a:solidFill>
              </a:rPr>
              <a:t>2 Развитие энтомологии в </a:t>
            </a:r>
            <a:r>
              <a:rPr lang="pl-PL" sz="2400" i="1" dirty="0">
                <a:solidFill>
                  <a:schemeClr val="tx1"/>
                </a:solidFill>
              </a:rPr>
              <a:t>X</a:t>
            </a:r>
            <a:r>
              <a:rPr lang="be-BY" sz="2400" i="1" dirty="0">
                <a:solidFill>
                  <a:schemeClr val="tx1"/>
                </a:solidFill>
              </a:rPr>
              <a:t>IX веке </a:t>
            </a:r>
            <a:r>
              <a:rPr lang="ru-RU" sz="2400" i="1" dirty="0">
                <a:solidFill>
                  <a:schemeClr val="tx1"/>
                </a:solidFill>
              </a:rPr>
              <a:t>и до современности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А.П. Семенов-Тян-Шанский</a:t>
            </a:r>
            <a:endParaRPr lang="ru-RU" dirty="0"/>
          </a:p>
        </p:txBody>
      </p:sp>
      <p:pic>
        <p:nvPicPr>
          <p:cNvPr id="22530" name="Picture 2" descr="А.П. Семенов-Тян-Шанский (1866-194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196752"/>
            <a:ext cx="3168352" cy="50535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Г.Г. Якобсон</a:t>
            </a:r>
            <a:endParaRPr lang="ru-RU" dirty="0"/>
          </a:p>
        </p:txBody>
      </p:sp>
      <p:pic>
        <p:nvPicPr>
          <p:cNvPr id="23554" name="Picture 2" descr="Jacobson G 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340767"/>
            <a:ext cx="3816424" cy="50885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И.К. Лопатин</a:t>
            </a:r>
            <a:endParaRPr lang="ru-RU" dirty="0"/>
          </a:p>
        </p:txBody>
      </p:sp>
      <p:pic>
        <p:nvPicPr>
          <p:cNvPr id="24578" name="Picture 2" descr="Картинка 1 из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908720"/>
            <a:ext cx="4248472" cy="5650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Л.И. </a:t>
            </a:r>
            <a:r>
              <a:rPr lang="ru-RU" dirty="0" err="1" smtClean="0"/>
              <a:t>Трепашко</a:t>
            </a:r>
            <a:endParaRPr lang="ru-RU" dirty="0"/>
          </a:p>
        </p:txBody>
      </p:sp>
      <p:pic>
        <p:nvPicPr>
          <p:cNvPr id="25602" name="Рисунок 1" descr="Фото Л.И.Трепашк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412776"/>
            <a:ext cx="4968552" cy="4609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Аристотель</a:t>
            </a:r>
            <a:endParaRPr lang="ru-RU" dirty="0"/>
          </a:p>
        </p:txBody>
      </p:sp>
      <p:pic>
        <p:nvPicPr>
          <p:cNvPr id="1026" name="Рисунок 4" descr="http://biopeoples.ru/uploads/posts/2011-09/1314870902_aristot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484784"/>
            <a:ext cx="432048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/>
              <a:t>Ян </a:t>
            </a:r>
            <a:r>
              <a:rPr lang="ru-RU" dirty="0" err="1"/>
              <a:t>Сваммердам</a:t>
            </a:r>
            <a:endParaRPr lang="ru-RU" dirty="0"/>
          </a:p>
        </p:txBody>
      </p:sp>
      <p:pic>
        <p:nvPicPr>
          <p:cNvPr id="2050" name="Рисунок 7" descr="Jan Swammerd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196751"/>
            <a:ext cx="3744416" cy="5483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/>
              <a:t>Марчелло </a:t>
            </a:r>
            <a:r>
              <a:rPr lang="ru-RU" dirty="0" err="1"/>
              <a:t>Мальпиги</a:t>
            </a:r>
            <a:endParaRPr lang="ru-RU" dirty="0"/>
          </a:p>
        </p:txBody>
      </p:sp>
      <p:pic>
        <p:nvPicPr>
          <p:cNvPr id="3074" name="Рисунок 10" descr="http://old.college.ru/biology/course/content/scientist/images/malpigh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124744"/>
            <a:ext cx="3960440" cy="5255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/>
              <a:t>Рене </a:t>
            </a:r>
            <a:r>
              <a:rPr lang="ru-RU" dirty="0" err="1"/>
              <a:t>Антуан</a:t>
            </a:r>
            <a:r>
              <a:rPr lang="ru-RU" dirty="0"/>
              <a:t> Реомюр</a:t>
            </a:r>
          </a:p>
        </p:txBody>
      </p:sp>
      <p:pic>
        <p:nvPicPr>
          <p:cNvPr id="4098" name="Рисунок 13" descr="http://www.fahrenheit-to-celsius.com/images/reaumu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196752"/>
            <a:ext cx="3816424" cy="509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/>
              <a:t>Карл Линней</a:t>
            </a:r>
          </a:p>
        </p:txBody>
      </p:sp>
      <p:pic>
        <p:nvPicPr>
          <p:cNvPr id="5122" name="Рисунок 16" descr="Файл:Linæus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412776"/>
            <a:ext cx="3816424" cy="487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/>
              <a:t>Жан Анри Фабр</a:t>
            </a:r>
          </a:p>
        </p:txBody>
      </p:sp>
      <p:pic>
        <p:nvPicPr>
          <p:cNvPr id="6146" name="Рисунок 19" descr="http://mega.km.ru/bes_2004/DATA/PREV1998/pf_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340768"/>
            <a:ext cx="3960440" cy="4403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562074"/>
          </a:xfrm>
        </p:spPr>
        <p:txBody>
          <a:bodyPr>
            <a:normAutofit fontScale="90000"/>
          </a:bodyPr>
          <a:lstStyle/>
          <a:p>
            <a:r>
              <a:rPr lang="ru-RU" sz="3600" dirty="0" err="1" smtClean="0"/>
              <a:t>Юлиус</a:t>
            </a:r>
            <a:r>
              <a:rPr lang="ru-RU" sz="3600" dirty="0" smtClean="0"/>
              <a:t> </a:t>
            </a:r>
            <a:r>
              <a:rPr lang="ru-RU" sz="3600" dirty="0"/>
              <a:t>Теодор </a:t>
            </a:r>
            <a:r>
              <a:rPr lang="ru-RU" sz="3600" dirty="0" err="1" smtClean="0"/>
              <a:t>Кристиан</a:t>
            </a:r>
            <a:r>
              <a:rPr lang="ru-RU" sz="3600" dirty="0" smtClean="0"/>
              <a:t> </a:t>
            </a:r>
            <a:r>
              <a:rPr lang="ru-RU" sz="3600" dirty="0" err="1" smtClean="0"/>
              <a:t>Ратцебург</a:t>
            </a:r>
            <a:endParaRPr lang="ru-RU" sz="3600" dirty="0"/>
          </a:p>
        </p:txBody>
      </p:sp>
      <p:pic>
        <p:nvPicPr>
          <p:cNvPr id="7170" name="Picture 2" descr="Julius Theodor Christian Ratzebu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196752"/>
            <a:ext cx="3888432" cy="49188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Н.А. </a:t>
            </a:r>
            <a:r>
              <a:rPr lang="ru-RU" dirty="0" err="1" smtClean="0"/>
              <a:t>Холодковский</a:t>
            </a:r>
            <a:endParaRPr lang="ru-RU" dirty="0"/>
          </a:p>
        </p:txBody>
      </p:sp>
      <p:pic>
        <p:nvPicPr>
          <p:cNvPr id="21506" name="Picture 2" descr="Khol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124744"/>
            <a:ext cx="4896544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A5FAF71-50CA-40C2-8981-D606247AF29A}"/>
</file>

<file path=customXml/itemProps2.xml><?xml version="1.0" encoding="utf-8"?>
<ds:datastoreItem xmlns:ds="http://schemas.openxmlformats.org/officeDocument/2006/customXml" ds:itemID="{E760E5C6-2B0F-428D-84E1-EE4ABF809F72}"/>
</file>

<file path=customXml/itemProps3.xml><?xml version="1.0" encoding="utf-8"?>
<ds:datastoreItem xmlns:ds="http://schemas.openxmlformats.org/officeDocument/2006/customXml" ds:itemID="{B861F869-D5F2-423E-BC7A-508271B9D809}"/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54</Words>
  <Application>Microsoft Office PowerPoint</Application>
  <PresentationFormat>Экран (4:3)</PresentationFormat>
  <Paragraphs>15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ЛЕКЦИЯ 2 ИСТОРИЯ ЭНТОМОЛОГИИ</vt:lpstr>
      <vt:lpstr>Аристотель</vt:lpstr>
      <vt:lpstr>Ян Сваммердам</vt:lpstr>
      <vt:lpstr>Марчелло Мальпиги</vt:lpstr>
      <vt:lpstr>Рене Антуан Реомюр</vt:lpstr>
      <vt:lpstr>Карл Линней</vt:lpstr>
      <vt:lpstr>Жан Анри Фабр</vt:lpstr>
      <vt:lpstr>Юлиус Теодор Кристиан Ратцебург</vt:lpstr>
      <vt:lpstr>Н.А. Холодковский</vt:lpstr>
      <vt:lpstr>А.П. Семенов-Тян-Шанский</vt:lpstr>
      <vt:lpstr>Г.Г. Якобсон</vt:lpstr>
      <vt:lpstr>И.К. Лопатин</vt:lpstr>
      <vt:lpstr>Л.И. Трепашко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2 ИСТОРИЯ ЭНТОМОЛОГИИ</dc:title>
  <dc:creator>Галиновский</dc:creator>
  <cp:lastModifiedBy>Галиновский</cp:lastModifiedBy>
  <cp:revision>9</cp:revision>
  <dcterms:created xsi:type="dcterms:W3CDTF">2012-01-30T11:15:55Z</dcterms:created>
  <dcterms:modified xsi:type="dcterms:W3CDTF">2012-01-30T11:58:55Z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